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6" r:id="rId7"/>
    <p:sldId id="267" r:id="rId8"/>
    <p:sldId id="261" r:id="rId9"/>
    <p:sldId id="262" r:id="rId10"/>
    <p:sldId id="263" r:id="rId11"/>
    <p:sldId id="264" r:id="rId12"/>
    <p:sldId id="265" r:id="rId1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60" d="100"/>
          <a:sy n="60" d="100"/>
        </p:scale>
        <p:origin x="1388" y="4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62000"/>
            <a:ext cx="6856214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6952697" y="762000"/>
            <a:ext cx="2193989" cy="5334001"/>
          </a:xfrm>
          <a:prstGeom prst="rect">
            <a:avLst/>
          </a:prstGeom>
          <a:solidFill>
            <a:srgbClr val="C3C3C3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2386" y="1298448"/>
            <a:ext cx="5486400" cy="3255264"/>
          </a:xfrm>
        </p:spPr>
        <p:txBody>
          <a:bodyPr anchor="b">
            <a:normAutofit/>
          </a:bodyPr>
          <a:lstStyle>
            <a:lvl1pPr algn="l">
              <a:defRPr sz="54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11" y="4670246"/>
            <a:ext cx="54864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784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659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85750" y="990600"/>
            <a:ext cx="211455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00934" y="868680"/>
            <a:ext cx="5486400" cy="512064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040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627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00934" y="1298448"/>
            <a:ext cx="5486400" cy="3255264"/>
          </a:xfrm>
        </p:spPr>
        <p:txBody>
          <a:bodyPr anchor="b">
            <a:normAutofit/>
          </a:bodyPr>
          <a:lstStyle>
            <a:lvl1pPr>
              <a:defRPr sz="54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14650" y="4672584"/>
            <a:ext cx="54864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0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621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00934" y="868680"/>
            <a:ext cx="2606040" cy="5120640"/>
          </a:xfrm>
        </p:spPr>
        <p:txBody>
          <a:bodyPr/>
          <a:lstStyle>
            <a:lvl1pPr>
              <a:defRPr sz="1900"/>
            </a:lvl1pPr>
            <a:lvl2pPr>
              <a:defRPr sz="1700"/>
            </a:lvl2pPr>
            <a:lvl3pPr>
              <a:defRPr sz="15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63590" y="868680"/>
            <a:ext cx="2606040" cy="5120640"/>
          </a:xfrm>
        </p:spPr>
        <p:txBody>
          <a:bodyPr/>
          <a:lstStyle>
            <a:lvl1pPr>
              <a:defRPr sz="1900"/>
            </a:lvl1pPr>
            <a:lvl2pPr>
              <a:defRPr sz="1700"/>
            </a:lvl2pPr>
            <a:lvl3pPr>
              <a:defRPr sz="15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317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00934" y="1023586"/>
            <a:ext cx="260604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9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00934" y="1930936"/>
            <a:ext cx="2606040" cy="4023360"/>
          </a:xfrm>
        </p:spPr>
        <p:txBody>
          <a:bodyPr/>
          <a:lstStyle>
            <a:lvl1pPr>
              <a:defRPr sz="1900"/>
            </a:lvl1pPr>
            <a:lvl2pPr>
              <a:defRPr sz="1700"/>
            </a:lvl2pPr>
            <a:lvl3pPr>
              <a:defRPr sz="15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63847" y="1023587"/>
            <a:ext cx="260604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9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63847" y="1930936"/>
            <a:ext cx="2606040" cy="4023360"/>
          </a:xfrm>
        </p:spPr>
        <p:txBody>
          <a:bodyPr/>
          <a:lstStyle>
            <a:lvl1pPr>
              <a:defRPr sz="1900"/>
            </a:lvl1pPr>
            <a:lvl2pPr>
              <a:defRPr sz="1700"/>
            </a:lvl2pPr>
            <a:lvl3pPr>
              <a:defRPr sz="15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605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733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769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024" y="1143000"/>
            <a:ext cx="2125980" cy="2194560"/>
          </a:xfrm>
        </p:spPr>
        <p:txBody>
          <a:bodyPr anchor="b">
            <a:normAutofit/>
          </a:bodyPr>
          <a:lstStyle>
            <a:lvl1pPr>
              <a:defRPr sz="28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00934" y="868680"/>
            <a:ext cx="54864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2024" y="3337560"/>
            <a:ext cx="2125980" cy="256032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25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666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024" y="1143000"/>
            <a:ext cx="2125980" cy="2194560"/>
          </a:xfrm>
        </p:spPr>
        <p:txBody>
          <a:bodyPr anchor="b">
            <a:normAutofit/>
          </a:bodyPr>
          <a:lstStyle>
            <a:lvl1pPr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677983" y="767419"/>
            <a:ext cx="6086423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2024" y="3340602"/>
            <a:ext cx="2125980" cy="256032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25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2624326" y="6356351"/>
            <a:ext cx="4433638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344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2582693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89689" y="1123838"/>
            <a:ext cx="221061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8861898" y="758952"/>
            <a:ext cx="288036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01951" y="864108"/>
            <a:ext cx="54864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96849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01951" y="6356351"/>
            <a:ext cx="44336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975602" y="6356351"/>
            <a:ext cx="11481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1">
                <a:solidFill>
                  <a:schemeClr val="accent1"/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6072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0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19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7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5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3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3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3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3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3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3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Visual Learning Tools in Elementary Education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/>
              <a:t>Evaluating Infographics as a Pedagogical Strategy in Science</a:t>
            </a:r>
          </a:p>
          <a:p>
            <a:r>
              <a:rPr b="1" dirty="0"/>
              <a:t>Group Members</a:t>
            </a:r>
            <a:r>
              <a:rPr dirty="0"/>
              <a:t>: Mehreen Jamshed, Mehwish Saleem, Sadaf Nawaz, Mehreen Pervaiz</a:t>
            </a:r>
            <a:endParaRPr lang="en-US" dirty="0"/>
          </a:p>
          <a:p>
            <a:pPr algn="l"/>
            <a:r>
              <a:rPr lang="en-US" b="1" dirty="0"/>
              <a:t>Course</a:t>
            </a:r>
            <a:r>
              <a:rPr lang="en-US" dirty="0"/>
              <a:t>: </a:t>
            </a:r>
            <a:r>
              <a:rPr lang="en-US" sz="1800" b="0" i="0" u="none" strike="noStrike" baseline="0" dirty="0">
                <a:latin typeface="Calibri" panose="020F0502020204030204" pitchFamily="34" charset="0"/>
              </a:rPr>
              <a:t>School and Classroom Management</a:t>
            </a:r>
          </a:p>
          <a:p>
            <a:pPr algn="l"/>
            <a:r>
              <a:rPr lang="en-US" sz="1800" b="1" i="0" u="none" strike="noStrike" baseline="0" dirty="0">
                <a:latin typeface="Calibri" panose="020F0502020204030204" pitchFamily="34" charset="0"/>
              </a:rPr>
              <a:t>Course Instructor: </a:t>
            </a:r>
            <a:r>
              <a:rPr lang="en-US" sz="1800" b="0" i="0" u="none" strike="noStrike" baseline="0" dirty="0">
                <a:latin typeface="Calibri" panose="020F0502020204030204" pitchFamily="34" charset="0"/>
              </a:rPr>
              <a:t>Dr. Shumaila Mahmood</a:t>
            </a:r>
          </a:p>
          <a:p>
            <a:pPr algn="l"/>
            <a:r>
              <a:rPr lang="en-US" sz="1800" b="0" i="0" u="none" strike="noStrike" baseline="0" dirty="0">
                <a:latin typeface="Calibri" panose="020F0502020204030204" pitchFamily="34" charset="0"/>
              </a:rPr>
              <a:t>Course Code: EDUC3163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3200" dirty="0"/>
              <a:t>Team</a:t>
            </a:r>
            <a:r>
              <a:rPr dirty="0"/>
              <a:t> </a:t>
            </a:r>
            <a:r>
              <a:rPr sz="2800" dirty="0"/>
              <a:t>Collaboration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/>
              <a:t>Each member:</a:t>
            </a:r>
          </a:p>
          <a:p>
            <a:pPr lvl="1"/>
            <a:r>
              <a:rPr dirty="0"/>
              <a:t>Selected a science topic</a:t>
            </a:r>
          </a:p>
          <a:p>
            <a:pPr lvl="1"/>
            <a:r>
              <a:rPr dirty="0"/>
              <a:t>Designed an infographic</a:t>
            </a:r>
          </a:p>
          <a:p>
            <a:pPr lvl="1"/>
            <a:r>
              <a:rPr dirty="0"/>
              <a:t>Visited the school and taught students</a:t>
            </a:r>
          </a:p>
          <a:p>
            <a:pPr lvl="1"/>
            <a:r>
              <a:rPr dirty="0"/>
              <a:t>Took direct feedback from students</a:t>
            </a:r>
          </a:p>
          <a:p>
            <a:r>
              <a:rPr dirty="0"/>
              <a:t>Seamless coordination and balanced participation.</a:t>
            </a:r>
          </a:p>
          <a:p>
            <a:pPr marL="0" indent="0">
              <a:buNone/>
            </a:pP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Visual strategies, like infographics, enhance classroom learning.</a:t>
            </a:r>
          </a:p>
          <a:p>
            <a:r>
              <a:t>Should be integrated widely, especially in resource-limited schools.</a:t>
            </a:r>
          </a:p>
          <a:p>
            <a:r>
              <a:t>Thank you!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Any Questions?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D39D402-E8C6-82EB-67E7-4A20D5A857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16400" y="1042987"/>
            <a:ext cx="2857500" cy="4762500"/>
          </a:xfr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9689" y="1123838"/>
            <a:ext cx="2210612" cy="1183427"/>
          </a:xfrm>
        </p:spPr>
        <p:txBody>
          <a:bodyPr/>
          <a:lstStyle/>
          <a:p>
            <a:r>
              <a:rPr dirty="0"/>
              <a:t>Project 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Objective: Improve science learning in an underprivileged school through visual learning tools.</a:t>
            </a:r>
          </a:p>
          <a:p>
            <a:r>
              <a:t>Approach: Replace traditional oral lectures with infographics for better concept clarity.</a:t>
            </a:r>
          </a:p>
        </p:txBody>
      </p:sp>
      <p:pic>
        <p:nvPicPr>
          <p:cNvPr id="1026" name="Picture 2" descr="10 Great Examples of Using Infographics for Education - Easelly Infographic  Maker">
            <a:extLst>
              <a:ext uri="{FF2B5EF4-FFF2-40B4-BE49-F238E27FC236}">
                <a16:creationId xmlns:a16="http://schemas.microsoft.com/office/drawing/2014/main" id="{9C380503-69B3-50B7-8660-C987C71FA9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820" y="3293877"/>
            <a:ext cx="2038350" cy="224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Tools Used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Canva: Used for designing colorful, child-friendly infographics.</a:t>
            </a:r>
          </a:p>
          <a:p>
            <a:r>
              <a:t>Mapify: Used for adding interactive elements to visuals.</a:t>
            </a:r>
          </a:p>
        </p:txBody>
      </p:sp>
      <p:pic>
        <p:nvPicPr>
          <p:cNvPr id="2050" name="Picture 2" descr="Canva Free">
            <a:extLst>
              <a:ext uri="{FF2B5EF4-FFF2-40B4-BE49-F238E27FC236}">
                <a16:creationId xmlns:a16="http://schemas.microsoft.com/office/drawing/2014/main" id="{10C12022-5986-9910-8E6A-C2AD9F92D4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2151" y="369482"/>
            <a:ext cx="3447987" cy="1810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hatmind is now Mapify – Your Ultimate &quot;Anything to Mind Maps&quot; Solution!">
            <a:extLst>
              <a:ext uri="{FF2B5EF4-FFF2-40B4-BE49-F238E27FC236}">
                <a16:creationId xmlns:a16="http://schemas.microsoft.com/office/drawing/2014/main" id="{EA9C03A3-8A69-9122-AF91-D98B3A6630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4013" y="4484521"/>
            <a:ext cx="2962275" cy="154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Topics Selected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marR="0" lvl="0" indent="-342900">
              <a:lnSpc>
                <a:spcPct val="200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Ecosystem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200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States of Matter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200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Force and Motion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200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Human Health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200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Plant System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076" name="Picture 4" descr="4th General Science Punjab Textbook 2022 (SNC) - Taleem360">
            <a:extLst>
              <a:ext uri="{FF2B5EF4-FFF2-40B4-BE49-F238E27FC236}">
                <a16:creationId xmlns:a16="http://schemas.microsoft.com/office/drawing/2014/main" id="{F4DCEB74-4E56-7874-BC13-77451082E7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9234" y="2034253"/>
            <a:ext cx="1743075" cy="2619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Fieldwork at School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/>
              <a:t>Visited underprivileged school</a:t>
            </a:r>
          </a:p>
          <a:p>
            <a:r>
              <a:rPr dirty="0"/>
              <a:t>Taught Grade 4 students using self-created infographics</a:t>
            </a:r>
          </a:p>
          <a:p>
            <a:r>
              <a:rPr dirty="0"/>
              <a:t>Made sessions interactive and participatory</a:t>
            </a:r>
          </a:p>
          <a:p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16CAF5-FC10-D1C1-981D-852A4FB0E5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927BF0D-269C-8A45-4C3A-77EC67ED1C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948" y="146020"/>
            <a:ext cx="4371212" cy="327840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D9216A0-97B6-F71E-DBDC-648B478591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99237"/>
            <a:ext cx="5966562" cy="335876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668E020-7DF5-5FA0-573D-CE81C5381F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4432" y="3283016"/>
            <a:ext cx="2799879" cy="373317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075C11E-CCE7-CC1C-A89E-05959D33C8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5095" y="93125"/>
            <a:ext cx="2360612" cy="3147483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525F957-23A8-BF55-E986-7101059B72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71557" y="67766"/>
            <a:ext cx="1782754" cy="314748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02171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WhatsApp Video 2025-04-18 at 3.30.18 PM">
            <a:hlinkClick r:id="" action="ppaction://media"/>
            <a:extLst>
              <a:ext uri="{FF2B5EF4-FFF2-40B4-BE49-F238E27FC236}">
                <a16:creationId xmlns:a16="http://schemas.microsoft.com/office/drawing/2014/main" id="{D949BB70-2886-5384-7D30-8CF86672902C}"/>
              </a:ext>
            </a:extLst>
          </p:cNvPr>
          <p:cNvPicPr>
            <a:picLocks noGrp="1" noChangeAspect="1"/>
          </p:cNvPicPr>
          <p:nvPr>
            <p:ph idx="4294967295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90537" y="938249"/>
            <a:ext cx="8162925" cy="4602163"/>
          </a:xfrm>
        </p:spPr>
      </p:pic>
    </p:spTree>
    <p:extLst>
      <p:ext uri="{BB962C8B-B14F-4D97-AF65-F5344CB8AC3E}">
        <p14:creationId xmlns:p14="http://schemas.microsoft.com/office/powerpoint/2010/main" val="4140641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81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Student Feedback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/>
              <a:t>Students found the infographics easier to understand than oral lectures.</a:t>
            </a:r>
          </a:p>
          <a:p>
            <a:r>
              <a:rPr dirty="0"/>
              <a:t>Comments: </a:t>
            </a:r>
            <a:endParaRPr lang="en-US" dirty="0"/>
          </a:p>
          <a:p>
            <a:pPr lvl="1"/>
            <a:r>
              <a:t>"</a:t>
            </a:r>
            <a:r>
              <a:rPr lang="en-US"/>
              <a:t>Topic</a:t>
            </a:r>
            <a:r>
              <a:t>s </a:t>
            </a:r>
            <a:r>
              <a:rPr dirty="0"/>
              <a:t>are very clear", </a:t>
            </a:r>
            <a:endParaRPr lang="en-US" dirty="0"/>
          </a:p>
          <a:p>
            <a:pPr lvl="1"/>
            <a:r>
              <a:rPr dirty="0"/>
              <a:t>"Learning is fun with pictures!"</a:t>
            </a:r>
          </a:p>
          <a:p>
            <a:r>
              <a:rPr dirty="0"/>
              <a:t>Increased engagement and interest.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Impact and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Visual tools significantly improved understanding.</a:t>
            </a:r>
          </a:p>
          <a:p>
            <a:r>
              <a:t>Enhanced student engagement.</a:t>
            </a:r>
          </a:p>
          <a:p>
            <a:r>
              <a:t>Developed our teamwork, communication, project management, and creative skills.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Frame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TM03457475[[fn=Frame]]</Template>
  <TotalTime>18</TotalTime>
  <Words>243</Words>
  <Application>Microsoft Office PowerPoint</Application>
  <PresentationFormat>On-screen Show (4:3)</PresentationFormat>
  <Paragraphs>44</Paragraphs>
  <Slides>12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Calibri</vt:lpstr>
      <vt:lpstr>Corbel</vt:lpstr>
      <vt:lpstr>Times New Roman</vt:lpstr>
      <vt:lpstr>Wingdings 2</vt:lpstr>
      <vt:lpstr>Frame</vt:lpstr>
      <vt:lpstr>Visual Learning Tools in Elementary Education</vt:lpstr>
      <vt:lpstr>Project Introduction</vt:lpstr>
      <vt:lpstr>Tools Used</vt:lpstr>
      <vt:lpstr>Topics Selected</vt:lpstr>
      <vt:lpstr>Fieldwork at School</vt:lpstr>
      <vt:lpstr>PowerPoint Presentation</vt:lpstr>
      <vt:lpstr>PowerPoint Presentation</vt:lpstr>
      <vt:lpstr>Student Feedback</vt:lpstr>
      <vt:lpstr>Impact and Learning</vt:lpstr>
      <vt:lpstr>Team Collaboration</vt:lpstr>
      <vt:lpstr>Conclusion</vt:lpstr>
      <vt:lpstr>Any Questions?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Admin</cp:lastModifiedBy>
  <cp:revision>3</cp:revision>
  <dcterms:created xsi:type="dcterms:W3CDTF">2013-01-27T09:14:16Z</dcterms:created>
  <dcterms:modified xsi:type="dcterms:W3CDTF">2025-04-28T13:13:19Z</dcterms:modified>
  <cp:category/>
</cp:coreProperties>
</file>